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A0B1A-2E3D-48CB-98F5-E6CB86290356}" type="datetimeFigureOut">
              <a:rPr lang="en-IN" smtClean="0"/>
              <a:t>08-08-2015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72F8D-40A7-4E66-87EA-0D116BE20B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369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A0B1A-2E3D-48CB-98F5-E6CB86290356}" type="datetimeFigureOut">
              <a:rPr lang="en-IN" smtClean="0"/>
              <a:t>08-08-2015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72F8D-40A7-4E66-87EA-0D116BE20B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5577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A0B1A-2E3D-48CB-98F5-E6CB86290356}" type="datetimeFigureOut">
              <a:rPr lang="en-IN" smtClean="0"/>
              <a:t>08-08-2015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72F8D-40A7-4E66-87EA-0D116BE20B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630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A0B1A-2E3D-48CB-98F5-E6CB86290356}" type="datetimeFigureOut">
              <a:rPr lang="en-IN" smtClean="0"/>
              <a:t>08-08-2015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72F8D-40A7-4E66-87EA-0D116BE20B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369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A0B1A-2E3D-48CB-98F5-E6CB86290356}" type="datetimeFigureOut">
              <a:rPr lang="en-IN" smtClean="0"/>
              <a:t>08-08-2015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72F8D-40A7-4E66-87EA-0D116BE20B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9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A0B1A-2E3D-48CB-98F5-E6CB86290356}" type="datetimeFigureOut">
              <a:rPr lang="en-IN" smtClean="0"/>
              <a:t>08-08-2015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72F8D-40A7-4E66-87EA-0D116BE20B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0037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A0B1A-2E3D-48CB-98F5-E6CB86290356}" type="datetimeFigureOut">
              <a:rPr lang="en-IN" smtClean="0"/>
              <a:t>08-08-2015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72F8D-40A7-4E66-87EA-0D116BE20B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912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A0B1A-2E3D-48CB-98F5-E6CB86290356}" type="datetimeFigureOut">
              <a:rPr lang="en-IN" smtClean="0"/>
              <a:t>08-08-2015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72F8D-40A7-4E66-87EA-0D116BE20B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890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A0B1A-2E3D-48CB-98F5-E6CB86290356}" type="datetimeFigureOut">
              <a:rPr lang="en-IN" smtClean="0"/>
              <a:t>08-08-2015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72F8D-40A7-4E66-87EA-0D116BE20B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7012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A0B1A-2E3D-48CB-98F5-E6CB86290356}" type="datetimeFigureOut">
              <a:rPr lang="en-IN" smtClean="0"/>
              <a:t>08-08-2015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72F8D-40A7-4E66-87EA-0D116BE20B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3650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A0B1A-2E3D-48CB-98F5-E6CB86290356}" type="datetimeFigureOut">
              <a:rPr lang="en-IN" smtClean="0"/>
              <a:t>08-08-2015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72F8D-40A7-4E66-87EA-0D116BE20B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24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A0B1A-2E3D-48CB-98F5-E6CB86290356}" type="datetimeFigureOut">
              <a:rPr lang="en-IN" smtClean="0"/>
              <a:t>08-08-2015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72F8D-40A7-4E66-87EA-0D116BE20B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825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2766169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SETTING NORMS FOR AND MANAGING THE PROCESS OF EVALUATION OF JUDICIAL OFFICERS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4164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ATTRIBUTES (II)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Speed in understanding</a:t>
            </a:r>
          </a:p>
          <a:p>
            <a:r>
              <a:rPr lang="en-IN" dirty="0" smtClean="0"/>
              <a:t>Communication with lawyers in court</a:t>
            </a:r>
          </a:p>
          <a:p>
            <a:r>
              <a:rPr lang="en-IN" dirty="0" smtClean="0"/>
              <a:t>Quality of judgments</a:t>
            </a:r>
          </a:p>
          <a:p>
            <a:r>
              <a:rPr lang="en-IN" dirty="0" smtClean="0"/>
              <a:t>Clarity in judgments and orders</a:t>
            </a:r>
          </a:p>
          <a:p>
            <a:r>
              <a:rPr lang="en-IN" dirty="0" smtClean="0"/>
              <a:t>Speed of disposal</a:t>
            </a:r>
          </a:p>
          <a:p>
            <a:r>
              <a:rPr lang="en-IN" dirty="0" smtClean="0"/>
              <a:t>Equal treatment to all</a:t>
            </a:r>
          </a:p>
          <a:p>
            <a:r>
              <a:rPr lang="en-IN" dirty="0" smtClean="0"/>
              <a:t>Openness of mind</a:t>
            </a:r>
          </a:p>
        </p:txBody>
      </p:sp>
    </p:spTree>
    <p:extLst>
      <p:ext uri="{BB962C8B-B14F-4D97-AF65-F5344CB8AC3E}">
        <p14:creationId xmlns:p14="http://schemas.microsoft.com/office/powerpoint/2010/main" val="2229733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SUGGESTIONS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en-IN" dirty="0" smtClean="0"/>
              <a:t>Qualities and attitudes</a:t>
            </a:r>
          </a:p>
          <a:p>
            <a:r>
              <a:rPr lang="en-IN" dirty="0" smtClean="0"/>
              <a:t>Functional skills</a:t>
            </a:r>
          </a:p>
          <a:p>
            <a:r>
              <a:rPr lang="en-IN" dirty="0" smtClean="0"/>
              <a:t>Domain skills</a:t>
            </a:r>
          </a:p>
          <a:p>
            <a:r>
              <a:rPr lang="en-IN" dirty="0" smtClean="0"/>
              <a:t>Knowledge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1670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QUALITIES AND ATTITUDES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en-IN" dirty="0" smtClean="0"/>
              <a:t>Faith in Constitutional values</a:t>
            </a:r>
          </a:p>
          <a:p>
            <a:r>
              <a:rPr lang="en-IN" dirty="0" smtClean="0"/>
              <a:t>Personal rectitude</a:t>
            </a:r>
          </a:p>
          <a:p>
            <a:r>
              <a:rPr lang="en-IN" dirty="0" smtClean="0"/>
              <a:t>Commitment to personal service</a:t>
            </a:r>
          </a:p>
          <a:p>
            <a:r>
              <a:rPr lang="en-IN" dirty="0" smtClean="0"/>
              <a:t>Openness and human empathy</a:t>
            </a:r>
          </a:p>
          <a:p>
            <a:r>
              <a:rPr lang="en-IN" dirty="0" smtClean="0"/>
              <a:t>Vision</a:t>
            </a:r>
          </a:p>
          <a:p>
            <a:r>
              <a:rPr lang="en-IN" dirty="0" smtClean="0"/>
              <a:t>Decisiveness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75433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FUNCTIONAL SKILLS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Listening, including active listening</a:t>
            </a:r>
          </a:p>
          <a:p>
            <a:r>
              <a:rPr lang="en-IN" dirty="0" smtClean="0"/>
              <a:t>Reading</a:t>
            </a:r>
          </a:p>
          <a:p>
            <a:r>
              <a:rPr lang="en-IN" dirty="0" smtClean="0"/>
              <a:t>Speaking</a:t>
            </a:r>
          </a:p>
          <a:p>
            <a:r>
              <a:rPr lang="en-IN" dirty="0" smtClean="0"/>
              <a:t>Writing</a:t>
            </a:r>
          </a:p>
          <a:p>
            <a:r>
              <a:rPr lang="en-IN" dirty="0" smtClean="0"/>
              <a:t>Analysis – logic and reasoning</a:t>
            </a:r>
          </a:p>
          <a:p>
            <a:r>
              <a:rPr lang="en-IN" dirty="0" smtClean="0"/>
              <a:t>English language and communication (including non-verbal communication)</a:t>
            </a:r>
          </a:p>
          <a:p>
            <a:r>
              <a:rPr lang="en-IN" dirty="0" smtClean="0"/>
              <a:t>Dispute settlement, negotiation, bargaining abilities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37934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DOMAIN SKILLS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Appreciation of facts</a:t>
            </a:r>
          </a:p>
          <a:p>
            <a:r>
              <a:rPr lang="en-IN" dirty="0" smtClean="0"/>
              <a:t>Finding and appreciation of the law</a:t>
            </a:r>
          </a:p>
          <a:p>
            <a:r>
              <a:rPr lang="en-IN" dirty="0" smtClean="0"/>
              <a:t>Judging and decision-making; responsiveness in judging</a:t>
            </a:r>
          </a:p>
          <a:p>
            <a:r>
              <a:rPr lang="en-IN" dirty="0" smtClean="0"/>
              <a:t>Managing the adjudication process; teamwork abilities</a:t>
            </a:r>
          </a:p>
          <a:p>
            <a:r>
              <a:rPr lang="en-IN" dirty="0" smtClean="0"/>
              <a:t>Judgment writing</a:t>
            </a:r>
          </a:p>
          <a:p>
            <a:r>
              <a:rPr lang="en-IN" dirty="0" smtClean="0"/>
              <a:t>Administrative abilities</a:t>
            </a:r>
          </a:p>
          <a:p>
            <a:r>
              <a:rPr lang="en-IN" dirty="0" smtClean="0"/>
              <a:t>Foreseeing  the impact of judicial decisions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30057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KNOWLEDGE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Basic legal knowledge</a:t>
            </a:r>
          </a:p>
          <a:p>
            <a:r>
              <a:rPr lang="en-IN" dirty="0" smtClean="0"/>
              <a:t>Awareness of key social challenges, including the history of the Constitution</a:t>
            </a:r>
          </a:p>
          <a:p>
            <a:r>
              <a:rPr lang="en-IN" dirty="0" smtClean="0"/>
              <a:t>Jurisprudence</a:t>
            </a:r>
          </a:p>
          <a:p>
            <a:r>
              <a:rPr lang="en-IN" dirty="0" smtClean="0"/>
              <a:t>Development of the laws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39278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FINALLY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Identification of who will assess</a:t>
            </a:r>
          </a:p>
          <a:p>
            <a:r>
              <a:rPr lang="en-IN" dirty="0" smtClean="0"/>
              <a:t>Allocation of weights to the different parameters</a:t>
            </a:r>
          </a:p>
          <a:p>
            <a:r>
              <a:rPr lang="en-IN" dirty="0" smtClean="0"/>
              <a:t>Use of technology both in evaluation and in managing the process of evaluation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38417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NEED FOR EVALUATION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en-IN" dirty="0" smtClean="0"/>
              <a:t>To identify and establish institutional objectives</a:t>
            </a:r>
          </a:p>
          <a:p>
            <a:r>
              <a:rPr lang="en-IN" dirty="0" smtClean="0"/>
              <a:t>To try and attain such goals</a:t>
            </a:r>
          </a:p>
          <a:p>
            <a:r>
              <a:rPr lang="en-IN" dirty="0" smtClean="0"/>
              <a:t>To set standards of performance based on the purpose of the institution and its desired objectives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0629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MANAGEMENT OF EVALUATION (INSTITUTIONAL)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en-IN" dirty="0" smtClean="0"/>
              <a:t>To focus on purpose and goals</a:t>
            </a:r>
          </a:p>
          <a:p>
            <a:r>
              <a:rPr lang="en-IN" dirty="0" smtClean="0"/>
              <a:t>To make course corrections</a:t>
            </a:r>
          </a:p>
          <a:p>
            <a:r>
              <a:rPr lang="en-IN" dirty="0" smtClean="0"/>
              <a:t>To plan systemic changes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685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INDIVIDUAL EVALUATION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en-IN" dirty="0" smtClean="0"/>
              <a:t>To promote performance</a:t>
            </a:r>
          </a:p>
          <a:p>
            <a:r>
              <a:rPr lang="en-IN" dirty="0" smtClean="0"/>
              <a:t>To check, arrest and weed out non-performance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2303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USE TO THE INSTITUTION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88021"/>
            <a:ext cx="8229600" cy="3777283"/>
          </a:xfrm>
        </p:spPr>
        <p:txBody>
          <a:bodyPr/>
          <a:lstStyle/>
          <a:p>
            <a:r>
              <a:rPr lang="en-IN" dirty="0" smtClean="0"/>
              <a:t>Help identify merit based on institutional parameters</a:t>
            </a:r>
          </a:p>
          <a:p>
            <a:r>
              <a:rPr lang="en-IN" dirty="0" smtClean="0"/>
              <a:t>Help detect personal deficiencies for correction</a:t>
            </a:r>
          </a:p>
          <a:p>
            <a:r>
              <a:rPr lang="en-IN" dirty="0" smtClean="0"/>
              <a:t>Help discover the rotten apples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857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MODE OF EVALUATION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en-IN" dirty="0" smtClean="0"/>
              <a:t>Set the parameters</a:t>
            </a:r>
          </a:p>
          <a:p>
            <a:r>
              <a:rPr lang="en-IN" dirty="0" smtClean="0"/>
              <a:t>Determine the modes for assessment</a:t>
            </a:r>
          </a:p>
          <a:p>
            <a:r>
              <a:rPr lang="en-IN" dirty="0" smtClean="0"/>
              <a:t>Arrive at the parameters and the method of assessment in consultation with judicial officers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934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PRESENT SYSTEM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en-IN" dirty="0" smtClean="0"/>
              <a:t>Unit method</a:t>
            </a:r>
          </a:p>
          <a:p>
            <a:r>
              <a:rPr lang="en-IN" dirty="0" smtClean="0"/>
              <a:t>Judgments appraisal</a:t>
            </a:r>
          </a:p>
          <a:p>
            <a:r>
              <a:rPr lang="en-IN" dirty="0" smtClean="0"/>
              <a:t>Complaints</a:t>
            </a:r>
          </a:p>
          <a:p>
            <a:r>
              <a:rPr lang="en-IN" dirty="0" smtClean="0"/>
              <a:t>Subjective personal perception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69511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DESIRED PROCESS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Based more on objectivity or, at least, subjective satisfaction of objective criteria</a:t>
            </a:r>
          </a:p>
          <a:p>
            <a:r>
              <a:rPr lang="en-IN" dirty="0" smtClean="0"/>
              <a:t>Based more on promoting merit and good quality</a:t>
            </a:r>
          </a:p>
          <a:p>
            <a:r>
              <a:rPr lang="en-IN" dirty="0" smtClean="0"/>
              <a:t>A process in which comparison would be possible</a:t>
            </a:r>
          </a:p>
          <a:p>
            <a:r>
              <a:rPr lang="en-IN" dirty="0" smtClean="0"/>
              <a:t>Demerit should be dealt with in punishments, unless used as a tool in comparison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53132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WHAT SHOULD BE THE ATTRIBUTES (I)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Patience in hearing (qualified)</a:t>
            </a:r>
          </a:p>
          <a:p>
            <a:r>
              <a:rPr lang="en-IN" dirty="0" smtClean="0"/>
              <a:t>Behaviour</a:t>
            </a:r>
          </a:p>
          <a:p>
            <a:r>
              <a:rPr lang="en-IN" dirty="0" smtClean="0"/>
              <a:t>Acumen and knowledge</a:t>
            </a:r>
          </a:p>
          <a:p>
            <a:r>
              <a:rPr lang="en-IN" dirty="0" smtClean="0"/>
              <a:t>Disposal</a:t>
            </a:r>
          </a:p>
          <a:p>
            <a:r>
              <a:rPr lang="en-IN" dirty="0" smtClean="0"/>
              <a:t>Perception as to integrity</a:t>
            </a:r>
          </a:p>
          <a:p>
            <a:r>
              <a:rPr lang="en-IN" dirty="0" smtClean="0"/>
              <a:t>Quality of judgments</a:t>
            </a:r>
          </a:p>
          <a:p>
            <a:r>
              <a:rPr lang="en-IN" dirty="0" smtClean="0"/>
              <a:t>Punctuality – in court, in orders and in making orders available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3816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392</Words>
  <Application>Microsoft Office PowerPoint</Application>
  <PresentationFormat>On-screen Show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SETTING NORMS FOR AND MANAGING THE PROCESS OF EVALUATION OF JUDICIAL OFFICERS</vt:lpstr>
      <vt:lpstr>THE NEED FOR EVALUATION</vt:lpstr>
      <vt:lpstr>MANAGEMENT OF EVALUATION (INSTITUTIONAL)</vt:lpstr>
      <vt:lpstr>INDIVIDUAL EVALUATION</vt:lpstr>
      <vt:lpstr>USE TO THE INSTITUTION</vt:lpstr>
      <vt:lpstr>MODE OF EVALUATION</vt:lpstr>
      <vt:lpstr>THE PRESENT SYSTEM</vt:lpstr>
      <vt:lpstr>THE DESIRED PROCESS</vt:lpstr>
      <vt:lpstr>WHAT SHOULD BE THE ATTRIBUTES (I)</vt:lpstr>
      <vt:lpstr>ATTRIBUTES (II)</vt:lpstr>
      <vt:lpstr>SUGGESTIONS</vt:lpstr>
      <vt:lpstr>QUALITIES AND ATTITUDES</vt:lpstr>
      <vt:lpstr>FUNCTIONAL SKILLS</vt:lpstr>
      <vt:lpstr>DOMAIN SKILLS</vt:lpstr>
      <vt:lpstr>KNOWLEDGE</vt:lpstr>
      <vt:lpstr>FINALLY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NEED FOR EVALUATION</dc:title>
  <dc:creator>Sanjib Banerjee</dc:creator>
  <cp:lastModifiedBy>Sanjib Banerjee</cp:lastModifiedBy>
  <cp:revision>8</cp:revision>
  <dcterms:created xsi:type="dcterms:W3CDTF">2015-08-08T03:36:08Z</dcterms:created>
  <dcterms:modified xsi:type="dcterms:W3CDTF">2015-08-08T04:31:06Z</dcterms:modified>
</cp:coreProperties>
</file>